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1075" r:id="rId2"/>
    <p:sldId id="1076" r:id="rId3"/>
    <p:sldId id="1077" r:id="rId4"/>
    <p:sldId id="1078" r:id="rId5"/>
    <p:sldId id="1079" r:id="rId6"/>
    <p:sldId id="1080" r:id="rId7"/>
    <p:sldId id="1081" r:id="rId8"/>
    <p:sldId id="1082" r:id="rId9"/>
    <p:sldId id="1083" r:id="rId10"/>
    <p:sldId id="1084" r:id="rId11"/>
    <p:sldId id="1085" r:id="rId12"/>
    <p:sldId id="1086" r:id="rId13"/>
    <p:sldId id="1087" r:id="rId14"/>
    <p:sldId id="1088" r:id="rId15"/>
    <p:sldId id="1089" r:id="rId16"/>
    <p:sldId id="1090" r:id="rId17"/>
    <p:sldId id="1091" r:id="rId18"/>
    <p:sldId id="1092" r:id="rId19"/>
    <p:sldId id="1093" r:id="rId20"/>
    <p:sldId id="1094" r:id="rId21"/>
    <p:sldId id="1095" r:id="rId22"/>
    <p:sldId id="1096" r:id="rId23"/>
    <p:sldId id="1097" r:id="rId24"/>
    <p:sldId id="1098" r:id="rId25"/>
    <p:sldId id="1099" r:id="rId26"/>
    <p:sldId id="1100" r:id="rId27"/>
    <p:sldId id="1101" r:id="rId28"/>
    <p:sldId id="1102" r:id="rId29"/>
    <p:sldId id="1103" r:id="rId30"/>
    <p:sldId id="1104" r:id="rId31"/>
    <p:sldId id="1105" r:id="rId32"/>
    <p:sldId id="1106" r:id="rId33"/>
    <p:sldId id="1107" r:id="rId34"/>
    <p:sldId id="1108" r:id="rId35"/>
    <p:sldId id="1109" r:id="rId36"/>
    <p:sldId id="1110" r:id="rId37"/>
    <p:sldId id="1111" r:id="rId38"/>
    <p:sldId id="1112" r:id="rId39"/>
    <p:sldId id="1113" r:id="rId40"/>
    <p:sldId id="1114" r:id="rId41"/>
    <p:sldId id="1115" r:id="rId42"/>
    <p:sldId id="1116" r:id="rId43"/>
    <p:sldId id="1117" r:id="rId44"/>
    <p:sldId id="1118" r:id="rId45"/>
    <p:sldId id="1119" r:id="rId46"/>
    <p:sldId id="1120" r:id="rId47"/>
    <p:sldId id="1121" r:id="rId48"/>
    <p:sldId id="1122" r:id="rId49"/>
    <p:sldId id="1123" r:id="rId50"/>
    <p:sldId id="1124" r:id="rId51"/>
    <p:sldId id="1125" r:id="rId52"/>
    <p:sldId id="1126" r:id="rId53"/>
    <p:sldId id="1127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E6C46EC-3FF9-4E07-AB84-ED1DD75F7773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1925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ea typeface="SimSun" pitchFamily="2" charset="-122"/>
              </a:rPr>
              <a:t>Instructor note: This presentation contains a large number of slides detailing the various allowable deductions. Instructors may choose to direct volunteers to the Interview Tips in Pub 4012 Tab F to review these deductions.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07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Image Placeholder 5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25604" name="Notes Placeholder 6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32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7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72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302504-01E6-4104-822D-4EF9A491EC76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1925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Calibri" pitchFamily="34" charset="0"/>
                <a:ea typeface="SimSun" pitchFamily="2" charset="-122"/>
              </a:rPr>
              <a:t>Cap on deductions is new as of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72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14FB240-23D8-4A5C-BF8E-9E4829B028BC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1925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Starting 2018, foreign property taxes are no longer deductible on </a:t>
            </a:r>
            <a:r>
              <a:rPr lang="en-US" altLang="en-US" dirty="0" err="1">
                <a:latin typeface="Calibri" pitchFamily="34" charset="0"/>
                <a:ea typeface="SimSun" pitchFamily="2" charset="-122"/>
              </a:rPr>
              <a:t>Sch</a:t>
            </a:r>
            <a:r>
              <a:rPr lang="en-US" altLang="en-US" dirty="0">
                <a:latin typeface="Calibri" pitchFamily="34" charset="0"/>
                <a:ea typeface="SimSun" pitchFamily="2" charset="-122"/>
              </a:rPr>
              <a:t> A</a:t>
            </a:r>
          </a:p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If the foreign property tax relates to a business or income producing activity, it can be deducted on Schedule C or Schedule E (Schedule E out of scope without Military certification), respectively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7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F53973-4E1E-4BED-87CF-37B47FDD9061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84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F53973-4E1E-4BED-87CF-37B47FDD9061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35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8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F55BF25-9B66-44DC-B793-123ADAD2ADE5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28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7ADCDB8-0EF5-4C04-86AB-E496F89B3347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9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98EE7A6-E82B-4869-94EF-5BAEE1E52C04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103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73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77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03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17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232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90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11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8EB05BA-03C8-4515-9878-D1F6ADAD8E97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30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D91C858-C3B4-4388-B3AE-7608CEB56410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37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Stress to enter</a:t>
            </a:r>
            <a:r>
              <a:rPr lang="en-US" altLang="en-US" baseline="0" dirty="0"/>
              <a:t> all itemized deductions if your state has a lower threshold</a:t>
            </a: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142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4E7B85E-38BC-4FED-9BAC-6015FE10C631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80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Taxpayers can</a:t>
            </a:r>
            <a:r>
              <a:rPr lang="en-US" altLang="en-US" baseline="0" dirty="0"/>
              <a:t> be advised of record keeping requirements</a:t>
            </a:r>
          </a:p>
          <a:p>
            <a:r>
              <a:rPr lang="en-US" altLang="en-US" baseline="0" dirty="0"/>
              <a:t>Many charities do not give a detail receipt for noncash contributions</a:t>
            </a:r>
          </a:p>
          <a:p>
            <a:r>
              <a:rPr lang="en-US" altLang="en-US" baseline="0" dirty="0"/>
              <a:t>Taxpayers should make a list and photos can be helpful</a:t>
            </a: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956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Taxpayers can</a:t>
            </a:r>
            <a:r>
              <a:rPr lang="en-US" altLang="en-US" baseline="0" dirty="0"/>
              <a:t> be advised of record keeping requirements</a:t>
            </a:r>
          </a:p>
          <a:p>
            <a:r>
              <a:rPr lang="en-US" altLang="en-US" baseline="0" dirty="0"/>
              <a:t>Many charities do not give a detail receipt for noncash contributions</a:t>
            </a:r>
          </a:p>
          <a:p>
            <a:r>
              <a:rPr lang="en-US" altLang="en-US" baseline="0" dirty="0"/>
              <a:t>Taxpayers should make a list and photos can be helpful</a:t>
            </a: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821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B220C1C-E09A-4AA2-A446-09F15C27A365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BE06E45-8C42-485F-9ED1-448C0B0911D2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buFont typeface="Arial" charset="0"/>
              <a:buNone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b="1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6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45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170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760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58A48D-8564-40D8-A259-FEA2BBF32F79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1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088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B0E233-568C-4A35-8839-172F4D075F74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95236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915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In this example, if</a:t>
            </a:r>
            <a:r>
              <a:rPr lang="en-US" baseline="0" dirty="0"/>
              <a:t> this were a joint annuity, the j</a:t>
            </a:r>
            <a:r>
              <a:rPr lang="en-US" dirty="0"/>
              <a:t>oint annuitant would continue with</a:t>
            </a:r>
            <a:r>
              <a:rPr lang="en-US" baseline="0" dirty="0"/>
              <a:t> simplified method as initiated on the annuity start date.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Itemized Deductions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645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487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819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B0E233-568C-4A35-8839-172F4D075F74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95236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531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493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301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89" tIns="49245" rIns="98489" bIns="49245" anchor="b"/>
          <a:lstStyle>
            <a:lvl1pPr defTabSz="930275"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 defTabSz="930275"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 defTabSz="930275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 defTabSz="93027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defTabSz="93027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 typeface="Calibri" pitchFamily="34" charset="0"/>
              <a:buNone/>
            </a:pPr>
            <a:fld id="{4CF2CCDA-9BE0-4DA2-9F9D-C3FBA6C189BA}" type="slidenum">
              <a:rPr lang="en-US" altLang="en-US" sz="12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 typeface="Calibri" pitchFamily="34" charset="0"/>
                <a:buNone/>
              </a:pPr>
              <a:t>47</a:t>
            </a:fld>
            <a:endParaRPr lang="en-US" altLang="en-US" sz="1200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83309"/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521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</p:spPr>
        <p:txBody>
          <a:bodyPr/>
          <a:lstStyle/>
          <a:p>
            <a:fld id="{6D4EFC4B-F373-4E18-A9C7-437E37846A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68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958A48D-8564-40D8-A259-FEA2BBF32F79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1925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Clarify</a:t>
            </a:r>
          </a:p>
          <a:p>
            <a:pPr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Unreimbursed employee expenses are: </a:t>
            </a:r>
          </a:p>
          <a:p>
            <a:pPr marL="462345" lvl="0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Ordinary and necessary expenses attributable to your job </a:t>
            </a:r>
          </a:p>
          <a:p>
            <a:pPr marL="954000" lvl="1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Common and accepted in your field of trade, business, or profession</a:t>
            </a:r>
          </a:p>
          <a:p>
            <a:pPr marL="954000" lvl="1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Helpful and appropriate for your business</a:t>
            </a:r>
          </a:p>
          <a:p>
            <a:pPr marL="954000" lvl="1">
              <a:spcBef>
                <a:spcPts val="489"/>
              </a:spcBef>
              <a:buFont typeface="Cambria" pitchFamily="18" charset="0"/>
              <a:buChar char="∎"/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/>
              <a:t>An expense does not have to be required to be considered necessary</a:t>
            </a:r>
          </a:p>
          <a:p>
            <a:pPr marL="462345" lvl="0"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Example: work related education</a:t>
            </a:r>
          </a:p>
          <a:p>
            <a:pPr marL="954000" lvl="1">
              <a:spcBef>
                <a:spcPts val="489"/>
              </a:spcBef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r>
              <a:rPr lang="en-US" altLang="en-US" dirty="0">
                <a:latin typeface="Calibri" pitchFamily="34" charset="0"/>
                <a:ea typeface="SimSun" pitchFamily="2" charset="-122"/>
              </a:rPr>
              <a:t>Perhaps not eligible for Lifetime Learning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13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990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774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938" tIns="50408" rIns="96938" bIns="50408" anchor="b"/>
          <a:lstStyle>
            <a:lvl1pPr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AC82E7-936B-4B07-A415-FA49E887260D}" type="slidenum">
              <a:rPr lang="en-US" altLang="en-US" sz="1200"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en-US" sz="1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0764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271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4235029" y="9271159"/>
            <a:ext cx="3241040" cy="48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89" tIns="49245" rIns="98489" bIns="49245" anchor="b"/>
          <a:lstStyle>
            <a:lvl1pPr defTabSz="930275">
              <a:spcBef>
                <a:spcPct val="30000"/>
              </a:spcBef>
              <a:buClr>
                <a:srgbClr val="C00000"/>
              </a:buClr>
              <a:buSzPct val="100000"/>
              <a:buFont typeface="Calibri" pitchFamily="34" charset="0"/>
              <a:buChar char="●"/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 defTabSz="930275">
              <a:spcBef>
                <a:spcPct val="30000"/>
              </a:spcBef>
              <a:buClr>
                <a:srgbClr val="00B050"/>
              </a:buClr>
              <a:buSzPct val="100000"/>
              <a:buFont typeface="Wingdings" pitchFamily="2" charset="2"/>
              <a:buChar char="n"/>
              <a:defRPr sz="1400">
                <a:solidFill>
                  <a:srgbClr val="000000"/>
                </a:solidFill>
                <a:latin typeface="Cambria" pitchFamily="18" charset="0"/>
              </a:defRPr>
            </a:lvl2pPr>
            <a:lvl3pPr marL="1200150" indent="-285750" defTabSz="930275">
              <a:spcBef>
                <a:spcPct val="30000"/>
              </a:spcBef>
              <a:buClr>
                <a:srgbClr val="0000FF"/>
              </a:buClr>
              <a:buSzPct val="100000"/>
              <a:buFont typeface="Wingdings" pitchFamily="2" charset="2"/>
              <a:buChar char="®"/>
              <a:defRPr sz="1400">
                <a:solidFill>
                  <a:srgbClr val="000000"/>
                </a:solidFill>
                <a:latin typeface="Cambria" pitchFamily="18" charset="0"/>
              </a:defRPr>
            </a:lvl3pPr>
            <a:lvl4pPr defTabSz="93027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defTabSz="93027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 typeface="Calibri" pitchFamily="34" charset="0"/>
              <a:buNone/>
            </a:pPr>
            <a:fld id="{4CF2CCDA-9BE0-4DA2-9F9D-C3FBA6C189BA}" type="slidenum">
              <a:rPr lang="en-US" altLang="en-US" sz="120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 typeface="Calibri" pitchFamily="34" charset="0"/>
                <a:buNone/>
              </a:pPr>
              <a:t>53</a:t>
            </a:fld>
            <a:endParaRPr lang="en-US" altLang="en-US" sz="1200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83309"/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78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Image Placeholder 1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15364" name="Notes Placeholder 14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83309" algn="l"/>
                <a:tab pos="1968296" algn="l"/>
                <a:tab pos="2953282" algn="l"/>
                <a:tab pos="3938270" algn="l"/>
                <a:tab pos="4923256" algn="l"/>
                <a:tab pos="5908244" algn="l"/>
                <a:tab pos="6893229" algn="l"/>
                <a:tab pos="7878217" algn="l"/>
                <a:tab pos="8863203" algn="l"/>
                <a:tab pos="9848191" algn="l"/>
                <a:tab pos="10833176" algn="l"/>
              </a:tabLst>
            </a:pPr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64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17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0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73575"/>
            <a:ext cx="5607050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/>
          <a:lstStyle/>
          <a:p>
            <a:fld id="{B7960A80-9E5E-47E9-84AE-DF79A405F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6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28653" y="4114800"/>
            <a:ext cx="7869655" cy="182880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28653" y="2141538"/>
            <a:ext cx="7869655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58104A4-A292-4B91-A5F6-2776E94E7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DA164C-2033-4CD4-9ECE-FB1598D56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C78DC88-0BF9-48C4-8DD9-B1129EC99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4012 – Tab F </a:t>
            </a:r>
          </a:p>
          <a:p>
            <a:r>
              <a:rPr lang="en-US" altLang="en-US" dirty="0"/>
              <a:t>Pub 4491 – Lessons 20 &amp; 21</a:t>
            </a:r>
          </a:p>
        </p:txBody>
      </p:sp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Itemized Deductions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44E44-1F5B-426E-96B0-A22ADE4AB7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D546C4-531F-4AF7-A6F6-891BC5B0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0F1B4-C79B-4069-9A54-C14D01694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385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2"/>
          </p:nvPr>
        </p:nvSpPr>
        <p:spPr>
          <a:xfrm>
            <a:off x="959125" y="2178326"/>
            <a:ext cx="7548268" cy="32538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Must be paid during tax year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Cannot be reimbursed expenses, including reimbursement from a health savings account (HSA)</a:t>
            </a:r>
          </a:p>
          <a:p>
            <a:pPr>
              <a:lnSpc>
                <a:spcPct val="110000"/>
              </a:lnSpc>
            </a:pPr>
            <a:r>
              <a:rPr lang="en-US" dirty="0"/>
              <a:t>Only for taxpayer, spouse, or dependents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Can claim medical for individual that </a:t>
            </a:r>
            <a:r>
              <a:rPr lang="en-US" b="1" dirty="0"/>
              <a:t>would have been </a:t>
            </a:r>
            <a:r>
              <a:rPr lang="en-US" dirty="0"/>
              <a:t>a dependent were it not for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Gross income test </a:t>
            </a:r>
            <a:r>
              <a:rPr lang="en-US" b="1" dirty="0"/>
              <a:t>OR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Taxpayer dependent of another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Parent can claim medical for child even though not claiming child as dependent (rules for divorced or separated parents)</a:t>
            </a:r>
          </a:p>
        </p:txBody>
      </p:sp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Expenses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D993F-BD4A-48E2-88CB-DE3BBA8A23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375813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medical mileage 20¢ per mile</a:t>
            </a:r>
          </a:p>
          <a:p>
            <a:r>
              <a:rPr lang="en-US" dirty="0"/>
              <a:t>AGI threshold for medical expenses</a:t>
            </a:r>
          </a:p>
          <a:p>
            <a:pPr lvl="1"/>
            <a:r>
              <a:rPr lang="en-US" b="1" dirty="0"/>
              <a:t>10 % 2019</a:t>
            </a:r>
          </a:p>
          <a:p>
            <a:pPr lvl="2"/>
            <a:r>
              <a:rPr lang="en-US" dirty="0"/>
              <a:t>7.5 % 2018 and 2017</a:t>
            </a:r>
          </a:p>
          <a:p>
            <a:pPr lvl="2"/>
            <a:r>
              <a:rPr lang="en-US" dirty="0"/>
              <a:t>10%  2016 and prior (7.5% if over age 65)</a:t>
            </a:r>
          </a:p>
          <a:p>
            <a:r>
              <a:rPr lang="en-US" dirty="0"/>
              <a:t>Software applies the threshold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Expenses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AAE0D0-5ED7-4070-A79D-739BCDE1B9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4888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Deductible medical expense?</a:t>
            </a:r>
          </a:p>
          <a:p>
            <a:pPr lvl="1"/>
            <a:r>
              <a:rPr lang="en-US" altLang="en-US" dirty="0"/>
              <a:t>Prescription sunglasses</a:t>
            </a:r>
            <a:endParaRPr lang="en-US" altLang="en-US" b="1" dirty="0"/>
          </a:p>
          <a:p>
            <a:pPr lvl="1"/>
            <a:r>
              <a:rPr lang="en-US" altLang="en-US" dirty="0"/>
              <a:t>Contact lenses</a:t>
            </a:r>
          </a:p>
          <a:p>
            <a:pPr lvl="1"/>
            <a:r>
              <a:rPr lang="en-US" altLang="en-US" dirty="0"/>
              <a:t>Dentist teeth whitening</a:t>
            </a:r>
          </a:p>
          <a:p>
            <a:pPr lvl="1"/>
            <a:r>
              <a:rPr lang="en-US" altLang="en-US" dirty="0"/>
              <a:t>Gym fee (doctor suggested exercise)</a:t>
            </a:r>
          </a:p>
          <a:p>
            <a:pPr lvl="1"/>
            <a:r>
              <a:rPr lang="en-US" altLang="en-US" dirty="0"/>
              <a:t>Dentist teeth cleaning</a:t>
            </a:r>
          </a:p>
          <a:p>
            <a:pPr lvl="1"/>
            <a:r>
              <a:rPr lang="en-US" altLang="en-US" dirty="0"/>
              <a:t>Stop smoking program</a:t>
            </a:r>
          </a:p>
          <a:p>
            <a:pPr lvl="1">
              <a:buNone/>
            </a:pPr>
            <a:endParaRPr lang="en-US" altLang="en-US" dirty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Deduction Quiz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56967" y="3858534"/>
            <a:ext cx="1238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No</a:t>
            </a:r>
            <a:endParaRPr lang="en-US" altLang="en-US" sz="24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65336" y="3024869"/>
            <a:ext cx="669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Yes</a:t>
            </a:r>
            <a:endParaRPr lang="en-US" altLang="en-US" sz="2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17709" y="3412419"/>
            <a:ext cx="5442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00701" y="4270627"/>
            <a:ext cx="65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Yes</a:t>
            </a:r>
            <a:endParaRPr lang="en-US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17710" y="2583800"/>
            <a:ext cx="59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8354" y="4631011"/>
            <a:ext cx="654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Yes</a:t>
            </a:r>
            <a:endParaRPr lang="en-US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56066-F453-48D1-BC80-A9E6615ABB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9947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8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64556" y="1840414"/>
            <a:ext cx="4582716" cy="42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2250" dirty="0">
                <a:solidFill>
                  <a:srgbClr val="1A4E54"/>
                </a:solidFill>
                <a:latin typeface="Cambria" pitchFamily="18" charset="0"/>
                <a:ea typeface="SimSun" pitchFamily="2" charset="-122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295309" y="1594842"/>
            <a:ext cx="10358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013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28680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b="1" dirty="0"/>
              <a:t>Must</a:t>
            </a:r>
            <a:r>
              <a:rPr lang="en-US" altLang="en-US" dirty="0"/>
              <a:t> be imposed on taxpayer</a:t>
            </a:r>
          </a:p>
          <a:p>
            <a:r>
              <a:rPr lang="en-US" altLang="en-US" b="1" dirty="0"/>
              <a:t>Must</a:t>
            </a:r>
            <a:r>
              <a:rPr lang="en-US" altLang="en-US" dirty="0"/>
              <a:t> be paid in current tax year</a:t>
            </a:r>
          </a:p>
          <a:p>
            <a:r>
              <a:rPr lang="en-US" altLang="en-US" dirty="0"/>
              <a:t>Schedule A taxes limited to $10,000/$5,000 MFS</a:t>
            </a:r>
          </a:p>
        </p:txBody>
      </p:sp>
      <p:sp>
        <p:nvSpPr>
          <p:cNvPr id="286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Deductible Taxes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B6ED12-A42C-4D55-91B2-FF925CEFB01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9048439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64556" y="1840414"/>
            <a:ext cx="4582716" cy="42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2250" dirty="0">
                <a:solidFill>
                  <a:srgbClr val="1A4E54"/>
                </a:solidFill>
                <a:latin typeface="Cambria" pitchFamily="18" charset="0"/>
                <a:ea typeface="SimSun" pitchFamily="2" charset="-122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547644" y="2486025"/>
            <a:ext cx="421034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82575" indent="-282575"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>
              <a:spcBef>
                <a:spcPts val="1350"/>
              </a:spcBef>
              <a:buClr>
                <a:srgbClr val="800000"/>
              </a:buClr>
              <a:buNone/>
            </a:pPr>
            <a:endParaRPr lang="en-US" altLang="en-US" sz="1800" dirty="0">
              <a:solidFill>
                <a:srgbClr val="00000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95309" y="1594842"/>
            <a:ext cx="10358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013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0728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and local taxes </a:t>
            </a:r>
          </a:p>
          <a:p>
            <a:pPr lvl="1"/>
            <a:r>
              <a:rPr lang="en-US" altLang="en-US" dirty="0"/>
              <a:t>Income tax </a:t>
            </a:r>
          </a:p>
          <a:p>
            <a:pPr marL="427435" lvl="1" indent="0">
              <a:buNone/>
            </a:pPr>
            <a:r>
              <a:rPr lang="en-US" altLang="en-US" b="1" dirty="0"/>
              <a:t>OR</a:t>
            </a:r>
            <a:endParaRPr lang="en-US" altLang="en-US" dirty="0"/>
          </a:p>
          <a:p>
            <a:pPr lvl="1"/>
            <a:r>
              <a:rPr lang="en-US" altLang="en-US" dirty="0"/>
              <a:t>General sales tax</a:t>
            </a:r>
          </a:p>
          <a:p>
            <a:r>
              <a:rPr lang="en-US" altLang="en-US" dirty="0"/>
              <a:t>Real estate tax (U.S. only)</a:t>
            </a:r>
          </a:p>
          <a:p>
            <a:r>
              <a:rPr lang="en-US" altLang="en-US" dirty="0"/>
              <a:t>Personal property tax based on value</a:t>
            </a:r>
          </a:p>
          <a:p>
            <a:r>
              <a:rPr lang="en-US" altLang="en-US" dirty="0"/>
              <a:t>Other taxes	</a:t>
            </a:r>
          </a:p>
        </p:txBody>
      </p:sp>
      <p:sp>
        <p:nvSpPr>
          <p:cNvPr id="307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Deductible Taxes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33E6B-7570-46A4-84F2-E5E916231C7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1693525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2773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Income taxes </a:t>
            </a:r>
          </a:p>
          <a:p>
            <a:pPr lvl="1"/>
            <a:r>
              <a:rPr lang="en-US" altLang="en-US" dirty="0"/>
              <a:t>Withheld (W-2, </a:t>
            </a:r>
            <a:r>
              <a:rPr lang="en-US" dirty="0"/>
              <a:t>Form </a:t>
            </a:r>
            <a:r>
              <a:rPr lang="en-US" altLang="en-US" dirty="0"/>
              <a:t>1099-R, etc.)</a:t>
            </a:r>
          </a:p>
          <a:p>
            <a:pPr lvl="1"/>
            <a:r>
              <a:rPr lang="en-US" altLang="en-US" dirty="0"/>
              <a:t>Estimated and prior year state income tax payments</a:t>
            </a:r>
          </a:p>
          <a:p>
            <a:pPr lvl="1"/>
            <a:r>
              <a:rPr lang="en-US" altLang="en-US" dirty="0"/>
              <a:t>Other local income tax payments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b="1" dirty="0"/>
              <a:t>Or</a:t>
            </a:r>
          </a:p>
          <a:p>
            <a:r>
              <a:rPr lang="en-US" altLang="en-US" dirty="0"/>
              <a:t>General sales tax (next slide)</a:t>
            </a:r>
          </a:p>
        </p:txBody>
      </p:sp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and Local Taxes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3FD8C-7791-4433-80E5-B5BCC27758D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8196273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3277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General sales taxes</a:t>
            </a:r>
          </a:p>
          <a:p>
            <a:pPr lvl="1"/>
            <a:r>
              <a:rPr lang="en-US" altLang="en-US" dirty="0"/>
              <a:t>Use TaxSlayer sales tax worksheet</a:t>
            </a:r>
          </a:p>
          <a:p>
            <a:pPr lvl="1"/>
            <a:r>
              <a:rPr lang="en-US" altLang="en-US" dirty="0"/>
              <a:t>Increase the calculated MAGI for allowable nontaxable income</a:t>
            </a:r>
          </a:p>
          <a:p>
            <a:pPr lvl="2"/>
            <a:r>
              <a:rPr lang="en-US" altLang="en-US" dirty="0"/>
              <a:t>See worksheet in NTTC-modified Pub 4012 Tab F</a:t>
            </a:r>
          </a:p>
          <a:p>
            <a:pPr lvl="2"/>
            <a:r>
              <a:rPr lang="en-US" altLang="en-US" dirty="0"/>
              <a:t>Examples: Life insurance proceeds, inheritance, VA benefits, gifts</a:t>
            </a:r>
          </a:p>
        </p:txBody>
      </p:sp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and Local Taxes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36CD8-02D5-4733-87A3-E6066D08A06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2225044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tax option – add tax for:</a:t>
            </a:r>
          </a:p>
          <a:p>
            <a:pPr lvl="1"/>
            <a:r>
              <a:rPr lang="en-US" dirty="0"/>
              <a:t>Motor vehicle (car, motorcycle, motor home, off-road vehicle, etc.)</a:t>
            </a:r>
          </a:p>
          <a:p>
            <a:pPr lvl="1"/>
            <a:r>
              <a:rPr lang="en-US" dirty="0"/>
              <a:t>Boat or airplane</a:t>
            </a:r>
          </a:p>
          <a:p>
            <a:pPr lvl="1"/>
            <a:r>
              <a:rPr lang="en-US" dirty="0"/>
              <a:t>Home, home addition or renovation</a:t>
            </a:r>
          </a:p>
          <a:p>
            <a:pPr lvl="2"/>
            <a:r>
              <a:rPr lang="en-US" dirty="0"/>
              <a:t>Capital improvements not home repairs</a:t>
            </a:r>
          </a:p>
          <a:p>
            <a:pPr lvl="2"/>
            <a:r>
              <a:rPr lang="en-US" dirty="0"/>
              <a:t>Sales tax must have been separately stated and paid by taxpayer (not contractor)</a:t>
            </a:r>
          </a:p>
          <a:p>
            <a:pPr lvl="2"/>
            <a:endParaRPr lang="en-US" dirty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Sales Tax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AD299-FE95-44E6-8794-FAE436D2EE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30789602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39941" name="Content Placeholder 5"/>
          <p:cNvSpPr>
            <a:spLocks noGrp="1"/>
          </p:cNvSpPr>
          <p:nvPr>
            <p:ph sz="quarter" idx="12"/>
          </p:nvPr>
        </p:nvSpPr>
        <p:spPr>
          <a:xfrm>
            <a:off x="959125" y="2178324"/>
            <a:ext cx="7713207" cy="3305906"/>
          </a:xfrm>
        </p:spPr>
        <p:txBody>
          <a:bodyPr>
            <a:normAutofit/>
          </a:bodyPr>
          <a:lstStyle/>
          <a:p>
            <a:r>
              <a:rPr lang="en-US" altLang="en-US" dirty="0"/>
              <a:t>Real estate (property) taxes (Ad Valorem)</a:t>
            </a:r>
          </a:p>
          <a:p>
            <a:pPr lvl="1"/>
            <a:r>
              <a:rPr lang="en-US" altLang="en-US" dirty="0"/>
              <a:t>May be reported by mortgage company on Form 1098</a:t>
            </a:r>
          </a:p>
          <a:p>
            <a:pPr lvl="1"/>
            <a:r>
              <a:rPr lang="en-US" altLang="en-US" dirty="0"/>
              <a:t>Includes parcel taxes</a:t>
            </a:r>
          </a:p>
          <a:p>
            <a:pPr lvl="1"/>
            <a:r>
              <a:rPr lang="en-US" altLang="en-US" dirty="0"/>
              <a:t>Not for</a:t>
            </a:r>
          </a:p>
          <a:p>
            <a:pPr lvl="2"/>
            <a:r>
              <a:rPr lang="en-US" altLang="en-US" dirty="0"/>
              <a:t>Benefit to property (tending to increase value)</a:t>
            </a:r>
          </a:p>
          <a:p>
            <a:pPr lvl="2"/>
            <a:r>
              <a:rPr lang="en-US" altLang="en-US" dirty="0"/>
              <a:t>Itemized charges for services (such as trash pickup or sewer fees)</a:t>
            </a:r>
          </a:p>
          <a:p>
            <a:pPr lvl="2"/>
            <a:r>
              <a:rPr lang="en-US" altLang="en-US" dirty="0"/>
              <a:t>Transfer taxes (or stamp taxes)</a:t>
            </a:r>
          </a:p>
          <a:p>
            <a:pPr lvl="2"/>
            <a:r>
              <a:rPr lang="en-US" altLang="en-US" dirty="0"/>
              <a:t>Various local fees (Non-Ad Valorem)</a:t>
            </a:r>
          </a:p>
          <a:p>
            <a:pPr lvl="2"/>
            <a:r>
              <a:rPr lang="en-US" altLang="en-US" dirty="0"/>
              <a:t>Homeowners' association charges</a:t>
            </a:r>
          </a:p>
          <a:p>
            <a:pPr lvl="2"/>
            <a:r>
              <a:rPr lang="en-US" altLang="en-US" dirty="0"/>
              <a:t>Foreign property taxes</a:t>
            </a:r>
          </a:p>
        </p:txBody>
      </p:sp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Deductible Taxes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68FD1A-3820-4F0B-A845-7CC1EAA81A1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2151983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Personal property taxes based on value of personal property only </a:t>
            </a:r>
          </a:p>
          <a:p>
            <a:pPr lvl="1"/>
            <a:r>
              <a:rPr lang="en-US" altLang="en-US" dirty="0"/>
              <a:t>If based on weight and value, </a:t>
            </a:r>
            <a:r>
              <a:rPr lang="en-US" altLang="en-US" b="1" dirty="0"/>
              <a:t>only</a:t>
            </a:r>
            <a:r>
              <a:rPr lang="en-US" altLang="en-US" dirty="0"/>
              <a:t> value-based portion is deductible (boat, vehicles, RVs, etc.)</a:t>
            </a:r>
          </a:p>
          <a:p>
            <a:r>
              <a:rPr lang="en-US" altLang="en-US" dirty="0"/>
              <a:t>Other taxes</a:t>
            </a:r>
          </a:p>
          <a:p>
            <a:pPr lvl="1"/>
            <a:r>
              <a:rPr lang="en-US" altLang="en-US" dirty="0"/>
              <a:t>Foreign income taxes, if credit not claimed (Form 1116)</a:t>
            </a:r>
          </a:p>
        </p:txBody>
      </p:sp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Deductible Taxes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DB97A-C300-4143-BA43-8CAB8466A7A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622549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Itemized Deductions</a:t>
            </a:r>
          </a:p>
          <a:p>
            <a:pPr lvl="1"/>
            <a:r>
              <a:rPr lang="en-US" dirty="0"/>
              <a:t>Medical expenses</a:t>
            </a:r>
          </a:p>
          <a:p>
            <a:pPr lvl="1"/>
            <a:r>
              <a:rPr lang="en-US" dirty="0"/>
              <a:t>Deductible and nondeductible  taxes</a:t>
            </a:r>
          </a:p>
          <a:p>
            <a:pPr lvl="1"/>
            <a:r>
              <a:rPr lang="en-US" dirty="0"/>
              <a:t>Mortgage interest</a:t>
            </a:r>
          </a:p>
          <a:p>
            <a:pPr lvl="1"/>
            <a:r>
              <a:rPr lang="en-US" dirty="0"/>
              <a:t>Charitable contributions</a:t>
            </a:r>
          </a:p>
          <a:p>
            <a:pPr lvl="1"/>
            <a:r>
              <a:rPr lang="en-US" dirty="0"/>
              <a:t>Miscellaneous deductions </a:t>
            </a:r>
          </a:p>
          <a:p>
            <a:pPr lvl="1"/>
            <a:r>
              <a:rPr lang="en-US"/>
              <a:t>State only: </a:t>
            </a:r>
            <a:r>
              <a:rPr lang="en-US" dirty="0"/>
              <a:t>miscellaneous deductions subject to 2</a:t>
            </a:r>
            <a:r>
              <a:rPr lang="en-US"/>
              <a:t>% limitation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942D30-4ADA-4C95-B672-6EF63CCE73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20976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income and excise taxes</a:t>
            </a:r>
          </a:p>
          <a:p>
            <a:r>
              <a:rPr lang="en-US" dirty="0"/>
              <a:t>Social security or Medicare</a:t>
            </a:r>
          </a:p>
          <a:p>
            <a:r>
              <a:rPr lang="en-US" dirty="0"/>
              <a:t>Federal unemployment (FUTA)</a:t>
            </a:r>
          </a:p>
          <a:p>
            <a:r>
              <a:rPr lang="en-US" dirty="0"/>
              <a:t>Railroad retirement taxes (RRTA)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Customs duties</a:t>
            </a:r>
          </a:p>
          <a:p>
            <a:r>
              <a:rPr lang="en-US" dirty="0"/>
              <a:t>Federal gift taxes</a:t>
            </a:r>
          </a:p>
          <a:p>
            <a:r>
              <a:rPr lang="en-US" dirty="0"/>
              <a:t>Per capita taxes</a:t>
            </a:r>
          </a:p>
          <a:p>
            <a:r>
              <a:rPr lang="en-US" dirty="0"/>
              <a:t>Foreign real property taxes</a:t>
            </a:r>
          </a:p>
          <a:p>
            <a:endParaRPr lang="en-US" dirty="0"/>
          </a:p>
        </p:txBody>
      </p:sp>
      <p:sp>
        <p:nvSpPr>
          <p:cNvPr id="4403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Nondeductible Taxes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50F9F-0F75-4C33-840D-F096762E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7499356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38916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Interest on “acquisition debt” secured by main home or second home</a:t>
            </a:r>
          </a:p>
          <a:p>
            <a:pPr lvl="1"/>
            <a:r>
              <a:rPr lang="en-US" altLang="en-US" dirty="0"/>
              <a:t>Mortgage to buy, build, or improve home or second home</a:t>
            </a:r>
            <a:endParaRPr lang="en-US" dirty="0"/>
          </a:p>
          <a:p>
            <a:pPr lvl="1"/>
            <a:r>
              <a:rPr lang="en-US" dirty="0"/>
              <a:t>Debt must be secured by “the” property</a:t>
            </a:r>
          </a:p>
          <a:p>
            <a:pPr lvl="2"/>
            <a:r>
              <a:rPr lang="en-US" dirty="0"/>
              <a:t>Cannot mortgage main home to buy a vacation home</a:t>
            </a:r>
          </a:p>
          <a:p>
            <a:pPr lvl="1"/>
            <a:r>
              <a:rPr lang="en-US" altLang="en-US" dirty="0"/>
              <a:t>Total debt must not exceed value of home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 Mortgage Interest Deduction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46875-843F-42F0-A1D8-D35D436D404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08697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 or second home debt entered into on or after December 15, 2017</a:t>
            </a:r>
          </a:p>
          <a:p>
            <a:pPr lvl="1"/>
            <a:r>
              <a:rPr lang="en-US" dirty="0"/>
              <a:t>Interest on up to $750,000 ($375,000 MFS) of debt can be deducted</a:t>
            </a:r>
          </a:p>
          <a:p>
            <a:pPr lvl="2"/>
            <a:r>
              <a:rPr lang="en-US" dirty="0"/>
              <a:t>May not exceed  value of home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Mortgage Interest – New Debt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F48639-14DB-4885-96E1-EF924ED7CB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74932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Debt incurred prior to December 15, 2017 is grandfathered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Limited to mortgage interest on debt of up to $1 million ($500,000 MFS)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Same to buy, build or improved criteria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Must be secured by “the” property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Transition rule: home purchased with binding contract on 12/15/17 and completed before 4/1/18</a:t>
            </a:r>
          </a:p>
          <a:p>
            <a:pPr>
              <a:lnSpc>
                <a:spcPct val="110000"/>
              </a:lnSpc>
            </a:pPr>
            <a:r>
              <a:rPr lang="en-US" dirty="0"/>
              <a:t>Can refinance the grandfathered debt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Grandfathered limits continue until the end of the original debt term for the old debt amount; then, new limits apply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Mortgage Interest Deduction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300B45-ADBC-436E-B469-7F69E9F5A4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20757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Tax years 2018 – 2025 deduction for interest is removed on home equity debt </a:t>
            </a:r>
          </a:p>
          <a:p>
            <a:pPr lvl="1"/>
            <a:r>
              <a:rPr lang="en-US" dirty="0"/>
              <a:t>Can qualify as acquisition debt if used to buy, build or improve the main or second home and secured by such property, subject to applicable debt limit</a:t>
            </a:r>
          </a:p>
          <a:p>
            <a:pPr lvl="1"/>
            <a:r>
              <a:rPr lang="en-US" dirty="0"/>
              <a:t>Can no longer deduct interest if used for other purposes (e.g. college expenses, vehicle purchase, credit card debt consolidation, etc.)</a:t>
            </a:r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 Equity Debt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C9E8-EB13-4F12-B689-15616BFF5A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9929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Qualified mortgage insurance is no longer deductible as interest</a:t>
            </a:r>
          </a:p>
          <a:p>
            <a:r>
              <a:rPr lang="en-US" dirty="0"/>
              <a:t>PMI deduction expired 12/31/17</a:t>
            </a:r>
          </a:p>
          <a:p>
            <a:r>
              <a:rPr lang="en-US" dirty="0"/>
              <a:t>Can be used for prior year returns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Private Mortgage Insurance (PMI)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8E6FD-F3B1-414C-BDCE-18BD4FE844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26489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 is paid when the mortgage is settled</a:t>
            </a:r>
          </a:p>
          <a:p>
            <a:r>
              <a:rPr lang="en-US" dirty="0"/>
              <a:t>When paid, subject to the normal deduction limits</a:t>
            </a:r>
          </a:p>
          <a:p>
            <a:r>
              <a:rPr lang="en-US" dirty="0"/>
              <a:t>Debt proceeds not used to buy, build, or improve home –interest not deductible</a:t>
            </a:r>
          </a:p>
          <a:p>
            <a:r>
              <a:rPr lang="en-US" dirty="0"/>
              <a:t>If reverse mortgage refinanced qualified acquisition debt, part of the interest may be deducted when paid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Mortgages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EDBC2F-E54B-4544-86C8-5AA1CBC486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31880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47107" name="Content Placeholder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Personal interest</a:t>
            </a:r>
          </a:p>
          <a:p>
            <a:r>
              <a:rPr lang="en-US" altLang="en-US" dirty="0"/>
              <a:t>Service charges</a:t>
            </a:r>
          </a:p>
          <a:p>
            <a:r>
              <a:rPr lang="en-US" altLang="en-US" dirty="0"/>
              <a:t>Annual fees for credit cards</a:t>
            </a:r>
          </a:p>
          <a:p>
            <a:r>
              <a:rPr lang="en-US" altLang="en-US" dirty="0"/>
              <a:t>Loan fees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Credit investigation fees</a:t>
            </a:r>
          </a:p>
          <a:p>
            <a:r>
              <a:rPr lang="en-US" altLang="en-US" dirty="0"/>
              <a:t>Interest to purchase or carry tax-exempt securities</a:t>
            </a:r>
          </a:p>
          <a:p>
            <a:r>
              <a:rPr lang="en-US" altLang="en-US" dirty="0"/>
              <a:t>Fines and penalties paid to a government for violations of law</a:t>
            </a:r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Nondeductible Items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D7A2B-FCDF-4004-831F-AD15B32C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37544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6349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Qualified charity</a:t>
            </a:r>
          </a:p>
          <a:p>
            <a:pPr lvl="1"/>
            <a:r>
              <a:rPr lang="en-US" altLang="en-US" dirty="0"/>
              <a:t>Churches, governments, schools, etc.</a:t>
            </a:r>
          </a:p>
          <a:p>
            <a:pPr lvl="1"/>
            <a:r>
              <a:rPr lang="en-US" altLang="en-US" dirty="0"/>
              <a:t>Approved by IRS</a:t>
            </a:r>
          </a:p>
          <a:p>
            <a:pPr lvl="2"/>
            <a:r>
              <a:rPr lang="en-US" altLang="en-US" dirty="0"/>
              <a:t>U.S. charity</a:t>
            </a:r>
          </a:p>
          <a:p>
            <a:pPr lvl="2"/>
            <a:r>
              <a:rPr lang="en-US" altLang="en-US" dirty="0"/>
              <a:t>irs.gov/charities for list</a:t>
            </a:r>
          </a:p>
          <a:p>
            <a:pPr lvl="1"/>
            <a:r>
              <a:rPr lang="en-US" altLang="en-US" dirty="0"/>
              <a:t>Limited to % of AGI</a:t>
            </a:r>
          </a:p>
          <a:p>
            <a:pPr lvl="2"/>
            <a:r>
              <a:rPr lang="en-US" altLang="en-US" dirty="0"/>
              <a:t>Public charity: &lt;60% of AGI</a:t>
            </a:r>
          </a:p>
          <a:p>
            <a:pPr lvl="2"/>
            <a:r>
              <a:rPr lang="en-US" altLang="en-US" dirty="0"/>
              <a:t>Private foundations: &lt;20% or 30% of AGI</a:t>
            </a:r>
          </a:p>
          <a:p>
            <a:pPr lvl="2"/>
            <a:endParaRPr lang="en-US" altLang="en-US" dirty="0"/>
          </a:p>
        </p:txBody>
      </p:sp>
      <p:sp>
        <p:nvSpPr>
          <p:cNvPr id="2457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Gifts to Charity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270A52-0315-4D71-871B-B02CCA8CB5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974625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2458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 contribution less than $250</a:t>
            </a:r>
          </a:p>
          <a:p>
            <a:pPr lvl="1"/>
            <a:r>
              <a:rPr lang="en-US" dirty="0"/>
              <a:t>Bank record (check, credit card or bank statement) or receipt</a:t>
            </a:r>
          </a:p>
          <a:p>
            <a:pPr marL="427435" lvl="1" indent="0">
              <a:buNone/>
            </a:pPr>
            <a:r>
              <a:rPr lang="en-US" b="1" dirty="0"/>
              <a:t>OR</a:t>
            </a:r>
          </a:p>
          <a:p>
            <a:pPr lvl="1"/>
            <a:r>
              <a:rPr lang="en-US" dirty="0"/>
              <a:t>Written acknowledgement from charity</a:t>
            </a:r>
          </a:p>
          <a:p>
            <a:r>
              <a:rPr lang="en-US" dirty="0"/>
              <a:t>If payment is &gt;$75, charity must state value of goods/services if any were provided</a:t>
            </a:r>
          </a:p>
        </p:txBody>
      </p:sp>
      <p:sp>
        <p:nvSpPr>
          <p:cNvPr id="65538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Gifts to Charity – Required Documentation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AFEFF-E0D3-42CF-A83B-40FDEEB853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85775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May claim larger of</a:t>
            </a:r>
          </a:p>
          <a:p>
            <a:pPr lvl="1"/>
            <a:r>
              <a:rPr lang="en-US" dirty="0"/>
              <a:t>Standard deduction</a:t>
            </a:r>
          </a:p>
          <a:p>
            <a:pPr lvl="2"/>
            <a:r>
              <a:rPr lang="en-US" dirty="0"/>
              <a:t>Increased if at least 65 or blind</a:t>
            </a:r>
          </a:p>
          <a:p>
            <a:pPr marL="432197" lvl="1" indent="0">
              <a:buNone/>
            </a:pPr>
            <a:r>
              <a:rPr lang="en-US" b="1" dirty="0"/>
              <a:t>OR</a:t>
            </a:r>
          </a:p>
          <a:p>
            <a:pPr lvl="1"/>
            <a:r>
              <a:rPr lang="en-US" dirty="0"/>
              <a:t>Itemized deductions</a:t>
            </a:r>
          </a:p>
          <a:p>
            <a:r>
              <a:rPr lang="en-US" dirty="0"/>
              <a:t>If itemized deductions are entered, software selects better option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Deductions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9E0BF-6334-420B-9652-4016F87F56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66081879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sp>
        <p:nvSpPr>
          <p:cNvPr id="2458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Monetary contribution $250 or more</a:t>
            </a:r>
          </a:p>
          <a:p>
            <a:pPr lvl="1"/>
            <a:r>
              <a:rPr lang="en-US" dirty="0"/>
              <a:t>Written acknowledgement from charity</a:t>
            </a:r>
          </a:p>
          <a:p>
            <a:pPr lvl="1"/>
            <a:r>
              <a:rPr lang="en-US" dirty="0"/>
              <a:t>Must state value of goods or services provided in exchange for contribution, if any</a:t>
            </a:r>
          </a:p>
          <a:p>
            <a:pPr marL="385763" lvl="1" indent="0">
              <a:buNone/>
            </a:pPr>
            <a:r>
              <a:rPr lang="en-US" dirty="0"/>
              <a:t>e.g., fundraising dinner – value of dinner must be deducted from ticket price paid; only net amount deductible</a:t>
            </a:r>
          </a:p>
          <a:p>
            <a:pPr marL="298847" indent="-342900">
              <a:buFont typeface="Wingdings" panose="05000000000000000000" pitchFamily="2" charset="2"/>
              <a:buChar char="Ø"/>
            </a:pPr>
            <a:r>
              <a:rPr lang="en-US" dirty="0"/>
              <a:t>Taxpayer responsible for documentation</a:t>
            </a:r>
          </a:p>
          <a:p>
            <a:pPr marL="728663" lvl="1" indent="-342900"/>
            <a:r>
              <a:rPr lang="en-US" dirty="0"/>
              <a:t>We do not require proof</a:t>
            </a:r>
          </a:p>
        </p:txBody>
      </p:sp>
      <p:sp>
        <p:nvSpPr>
          <p:cNvPr id="6758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Gifts to Charity – Required Documentation 	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08963-E4AE-4BD3-AFD4-F4370C495B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049218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6963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Housing foreign exchange student</a:t>
            </a:r>
          </a:p>
          <a:p>
            <a:pPr lvl="1"/>
            <a:r>
              <a:rPr lang="en-US" altLang="en-US" dirty="0"/>
              <a:t>May deduct up to $50 per month</a:t>
            </a:r>
          </a:p>
          <a:p>
            <a:r>
              <a:rPr lang="en-US" altLang="en-US" dirty="0"/>
              <a:t>Foster child unreimbursed expenses</a:t>
            </a:r>
          </a:p>
          <a:p>
            <a:pPr lvl="1"/>
            <a:r>
              <a:rPr lang="en-US" altLang="en-US" dirty="0"/>
              <a:t>If placing agency eligible to accept charitable contributions</a:t>
            </a:r>
          </a:p>
        </p:txBody>
      </p:sp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Gifts to Charity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13EC-EEE4-4E42-9DBF-5C42D479F3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75907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Donations of clothing or household items</a:t>
            </a:r>
          </a:p>
          <a:p>
            <a:pPr lvl="1"/>
            <a:r>
              <a:rPr lang="en-US" altLang="en-US" dirty="0"/>
              <a:t>Deduct fair market value</a:t>
            </a:r>
          </a:p>
          <a:p>
            <a:pPr lvl="2"/>
            <a:r>
              <a:rPr lang="en-US" altLang="en-US" dirty="0"/>
              <a:t>Usually thrift store value</a:t>
            </a:r>
          </a:p>
          <a:p>
            <a:pPr lvl="1"/>
            <a:r>
              <a:rPr lang="en-US" altLang="en-US" dirty="0"/>
              <a:t>Good used condition or better</a:t>
            </a:r>
          </a:p>
          <a:p>
            <a:r>
              <a:rPr lang="en-US" altLang="en-US" dirty="0"/>
              <a:t>Capital gain or business property donations – </a:t>
            </a:r>
            <a:r>
              <a:rPr lang="en-US" altLang="en-US" b="1" dirty="0"/>
              <a:t>out of scope</a:t>
            </a:r>
          </a:p>
        </p:txBody>
      </p:sp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Gifts to Charity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A8283-C720-4488-A383-7C5D53FDD5C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614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Motor vehicle, boat, or plane donations – </a:t>
            </a:r>
            <a:r>
              <a:rPr lang="en-US" altLang="en-US" b="1" dirty="0"/>
              <a:t>out of scope</a:t>
            </a:r>
          </a:p>
          <a:p>
            <a:pPr lvl="1"/>
            <a:r>
              <a:rPr lang="en-US" altLang="en-US" dirty="0"/>
              <a:t>Exception: vehicle $500 or less is in scope</a:t>
            </a:r>
          </a:p>
          <a:p>
            <a:pPr lvl="2"/>
            <a:r>
              <a:rPr lang="en-US" altLang="en-US" dirty="0"/>
              <a:t>No Form 1098-C is required (unless submitted by recipient)</a:t>
            </a:r>
          </a:p>
          <a:p>
            <a:pPr lvl="2"/>
            <a:r>
              <a:rPr lang="en-US" altLang="en-US" dirty="0"/>
              <a:t>Same rules as for other noncash contributions apply</a:t>
            </a:r>
          </a:p>
        </p:txBody>
      </p:sp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Gifts to Charity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A19C-7F46-46C5-BBF3-F5D023887D4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9398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sp>
        <p:nvSpPr>
          <p:cNvPr id="2458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Out-of-pocket expenses are also deductible</a:t>
            </a:r>
          </a:p>
          <a:p>
            <a:pPr lvl="1"/>
            <a:r>
              <a:rPr lang="en-US" altLang="en-US" dirty="0"/>
              <a:t> Charitable mileage 14¢ per mile</a:t>
            </a:r>
          </a:p>
          <a:p>
            <a:pPr lvl="1"/>
            <a:r>
              <a:rPr lang="en-US" altLang="en-US" dirty="0"/>
              <a:t>Tolls and parking </a:t>
            </a:r>
          </a:p>
          <a:p>
            <a:pPr lvl="1"/>
            <a:r>
              <a:rPr lang="en-US" altLang="en-US" dirty="0"/>
              <a:t>Out of pocket expenses when serving as volunteer for qualified charity (e.g., hospital volunteer uniform)</a:t>
            </a:r>
          </a:p>
          <a:p>
            <a:r>
              <a:rPr lang="en-US" altLang="en-US" dirty="0"/>
              <a:t>Need written acknowledgement from charity if single item &gt;$250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Taxpayer responsible for maintaining records</a:t>
            </a:r>
          </a:p>
        </p:txBody>
      </p:sp>
      <p:sp>
        <p:nvSpPr>
          <p:cNvPr id="727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Gifts to Charity	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70E23-C90B-48E2-B43B-DBC47A8750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616335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sp>
        <p:nvSpPr>
          <p:cNvPr id="74757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Total may not exceed 60% of AGI</a:t>
            </a:r>
          </a:p>
          <a:p>
            <a:r>
              <a:rPr lang="en-US" altLang="en-US" dirty="0"/>
              <a:t>Sort by cash (monetary) or other-than-cash</a:t>
            </a:r>
          </a:p>
          <a:p>
            <a:pPr lvl="1"/>
            <a:r>
              <a:rPr lang="en-US" altLang="en-US" dirty="0"/>
              <a:t>If total is over 20% of AGI, sort by organization limit (see Pub 526)</a:t>
            </a:r>
          </a:p>
          <a:p>
            <a:r>
              <a:rPr lang="en-US" altLang="en-US" dirty="0"/>
              <a:t>If exceed any limit, refer to paid preparer</a:t>
            </a:r>
          </a:p>
          <a:p>
            <a:pPr lvl="1"/>
            <a:r>
              <a:rPr lang="en-US" altLang="en-US" dirty="0"/>
              <a:t>Note: gifts of property that increased in value are out of scope, e.g. artworks or securities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Gifts to Charity – Limits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CA08E-744B-4835-9187-EDB84E943C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634909529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7885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Must complete Form 8283</a:t>
            </a:r>
          </a:p>
          <a:p>
            <a:pPr lvl="1"/>
            <a:r>
              <a:rPr lang="en-US" altLang="en-US" dirty="0"/>
              <a:t>Complete Section A, Part 1 only</a:t>
            </a:r>
          </a:p>
          <a:p>
            <a:pPr lvl="1"/>
            <a:r>
              <a:rPr lang="en-US" altLang="en-US" dirty="0"/>
              <a:t>In-Scope up to $5,000 total</a:t>
            </a:r>
          </a:p>
          <a:p>
            <a:pPr lvl="1"/>
            <a:r>
              <a:rPr lang="en-US" altLang="en-US" dirty="0"/>
              <a:t>More than $5,000 – Out of scope</a:t>
            </a:r>
          </a:p>
          <a:p>
            <a:r>
              <a:rPr lang="en-US" altLang="en-US" dirty="0"/>
              <a:t>Taxpayer provides fair market value and other needed information</a:t>
            </a:r>
          </a:p>
          <a:p>
            <a:r>
              <a:rPr lang="en-US" altLang="en-US" dirty="0"/>
              <a:t>Taxpayer should keep detailed list of items donated (pictures help)</a:t>
            </a:r>
          </a:p>
          <a:p>
            <a:endParaRPr lang="en-US" altLang="en-US" dirty="0"/>
          </a:p>
        </p:txBody>
      </p:sp>
      <p:sp>
        <p:nvSpPr>
          <p:cNvPr id="286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Non-Cash Contributions More than $500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42050-C75D-4EAE-8EA2-20BCE2EE98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47225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Contributions to following types of organizations not deductible</a:t>
            </a:r>
          </a:p>
          <a:p>
            <a:pPr lvl="1"/>
            <a:r>
              <a:rPr lang="en-US" dirty="0"/>
              <a:t>Business organizations such as Chamber of Commerce </a:t>
            </a:r>
          </a:p>
          <a:p>
            <a:pPr lvl="1"/>
            <a:r>
              <a:rPr lang="en-US" dirty="0"/>
              <a:t>Civic leagues and associations </a:t>
            </a:r>
          </a:p>
          <a:p>
            <a:pPr lvl="1"/>
            <a:r>
              <a:rPr lang="en-US" dirty="0"/>
              <a:t>Political organizations and candidates </a:t>
            </a:r>
          </a:p>
          <a:p>
            <a:pPr lvl="1"/>
            <a:r>
              <a:rPr lang="en-US" dirty="0"/>
              <a:t>Social clubs </a:t>
            </a:r>
          </a:p>
          <a:p>
            <a:pPr lvl="1"/>
            <a:r>
              <a:rPr lang="en-US" dirty="0"/>
              <a:t>Foreign organizations </a:t>
            </a:r>
          </a:p>
          <a:p>
            <a:pPr lvl="1"/>
            <a:r>
              <a:rPr lang="en-US" dirty="0"/>
              <a:t>Homeowners’ associations </a:t>
            </a:r>
          </a:p>
          <a:p>
            <a:pPr lvl="1"/>
            <a:r>
              <a:rPr lang="en-US" dirty="0"/>
              <a:t>Communist organizations</a:t>
            </a:r>
          </a:p>
        </p:txBody>
      </p:sp>
      <p:sp>
        <p:nvSpPr>
          <p:cNvPr id="849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Nondeductible Contributions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D4A04-6BE9-4304-B80B-EC8CBFA278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05602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sp>
        <p:nvSpPr>
          <p:cNvPr id="87045" name="Conten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Cost of raffle, bingo, or lottery tickets</a:t>
            </a:r>
          </a:p>
          <a:p>
            <a:pPr lvl="1"/>
            <a:r>
              <a:rPr lang="en-US" altLang="en-US" dirty="0"/>
              <a:t>Winning tickets gambling winnings</a:t>
            </a:r>
          </a:p>
          <a:p>
            <a:pPr lvl="1"/>
            <a:r>
              <a:rPr lang="en-US" altLang="en-US" dirty="0"/>
              <a:t>Losing tickets can be gambling losses, see later </a:t>
            </a:r>
          </a:p>
          <a:p>
            <a:r>
              <a:rPr lang="en-US" altLang="en-US" dirty="0"/>
              <a:t>Value of person’s time or service</a:t>
            </a:r>
          </a:p>
          <a:p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Tuition </a:t>
            </a:r>
          </a:p>
          <a:p>
            <a:r>
              <a:rPr lang="en-US" altLang="en-US" dirty="0"/>
              <a:t>Donated blood</a:t>
            </a:r>
          </a:p>
          <a:p>
            <a:r>
              <a:rPr lang="en-US" altLang="en-US" dirty="0"/>
              <a:t>Direct contributions to an individual</a:t>
            </a:r>
          </a:p>
          <a:p>
            <a:r>
              <a:rPr lang="en-US" altLang="en-US" dirty="0"/>
              <a:t>Part of contribution that benefits taxpayer</a:t>
            </a:r>
          </a:p>
        </p:txBody>
      </p:sp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Nondeductible Contributions (cont.)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DB6CC-C6E2-4F0F-9D57-19CBAC85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192668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8806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Subject to 2% of AGI threshold gone</a:t>
            </a:r>
          </a:p>
          <a:p>
            <a:pPr lvl="1"/>
            <a:r>
              <a:rPr lang="en-US" altLang="en-US" dirty="0"/>
              <a:t>Not allowed for federal purposes 2018 – 2025</a:t>
            </a:r>
          </a:p>
          <a:p>
            <a:pPr lvl="1"/>
            <a:r>
              <a:rPr lang="en-US" altLang="en-US" dirty="0"/>
              <a:t>Slides included at the end for state purposes and for 2017 and prior returns</a:t>
            </a:r>
          </a:p>
        </p:txBody>
      </p:sp>
      <p:sp>
        <p:nvSpPr>
          <p:cNvPr id="8806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Miscellaneous Deductions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15B83-6FB6-4DC0-A82F-EE9D366D64A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6752898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taxpayer files MFS and spouse itemizes deductions</a:t>
            </a:r>
          </a:p>
          <a:p>
            <a:pPr lvl="1"/>
            <a:r>
              <a:rPr lang="en-US" altLang="en-US" dirty="0"/>
              <a:t>Taxpayer must itemize </a:t>
            </a:r>
            <a:r>
              <a:rPr lang="en-US" altLang="en-US" b="1" dirty="0"/>
              <a:t>OR</a:t>
            </a:r>
          </a:p>
          <a:p>
            <a:pPr lvl="1"/>
            <a:r>
              <a:rPr lang="en-US" altLang="en-US" dirty="0"/>
              <a:t>Take a standard deduction of ZERO</a:t>
            </a:r>
          </a:p>
          <a:p>
            <a:r>
              <a:rPr lang="en-US" altLang="en-US" dirty="0"/>
              <a:t>If taxpayer files MFS with standard deduction and spouse then files MFS with itemized deduction, taxpayer must amend return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Married Filing Separately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0D477-1465-401C-A028-E72AD415ECD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6720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40</a:t>
            </a:fld>
            <a:endParaRPr lang="en-US" altLang="en-US" dirty="0"/>
          </a:p>
        </p:txBody>
      </p:sp>
      <p:sp>
        <p:nvSpPr>
          <p:cNvPr id="9421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Gambling wagers including raffle tickets to extent of winnings</a:t>
            </a:r>
          </a:p>
          <a:p>
            <a:r>
              <a:rPr lang="en-US" altLang="en-US" dirty="0"/>
              <a:t>Unrecovered investment upon termination of annuity due to death of the annuitant</a:t>
            </a:r>
          </a:p>
          <a:p>
            <a:pPr lvl="1"/>
            <a:r>
              <a:rPr lang="en-US" altLang="en-US" dirty="0"/>
              <a:t>Annuitant has not recovered total investment prior to death </a:t>
            </a:r>
          </a:p>
          <a:p>
            <a:pPr lvl="2"/>
            <a:r>
              <a:rPr lang="en-US" altLang="en-US" dirty="0"/>
              <a:t>Total investment = Form 1099-R box 9b</a:t>
            </a:r>
          </a:p>
          <a:p>
            <a:pPr lvl="1"/>
            <a:r>
              <a:rPr lang="en-US" altLang="en-US" dirty="0"/>
              <a:t>Confirm facts during interview</a:t>
            </a:r>
          </a:p>
        </p:txBody>
      </p:sp>
      <p:sp>
        <p:nvSpPr>
          <p:cNvPr id="34819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Miscellaneous Deductions (cont.)</a:t>
            </a:r>
          </a:p>
        </p:txBody>
      </p:sp>
      <p:pic>
        <p:nvPicPr>
          <p:cNvPr id="14" name="Picture 13" descr="Screen Shot 2019-10-17 at 2.13.3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120" y="4422745"/>
            <a:ext cx="1981200" cy="5143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A605E-221B-4151-B0E1-590AF50BA0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77917903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A227-380E-4867-A6C8-E32B265C5069}" type="slidenum">
              <a:rPr lang="en-US" altLang="en-US" smtClean="0"/>
              <a:pPr/>
              <a:t>41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5"/>
          </p:nvPr>
        </p:nvSpPr>
        <p:spPr>
          <a:xfrm>
            <a:off x="494301" y="2045314"/>
            <a:ext cx="3497580" cy="3017044"/>
          </a:xfrm>
        </p:spPr>
        <p:txBody>
          <a:bodyPr>
            <a:normAutofit/>
          </a:bodyPr>
          <a:lstStyle/>
          <a:p>
            <a:r>
              <a:rPr lang="en-US" dirty="0"/>
              <a:t>Carson Smith (DOB 12/01/1945) began receiving an annuity on March 1, 2017. He used the simplified method to recover a portion of his employee contributions each year until his death on December 28, 2019. </a:t>
            </a:r>
          </a:p>
          <a:p>
            <a:r>
              <a:rPr lang="en-US" dirty="0"/>
              <a:t>This is not a survivor annuity.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Unrecovered Annuity Example</a:t>
            </a: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/>
          <a:srcRect r="6792"/>
          <a:stretch>
            <a:fillRect/>
          </a:stretch>
        </p:blipFill>
        <p:spPr bwMode="auto">
          <a:xfrm>
            <a:off x="3990275" y="1864964"/>
            <a:ext cx="4964510" cy="364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BF42F4-D2B1-45DE-AF76-42FA55F9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77103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915025" y="5438775"/>
            <a:ext cx="2933700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4F3A-EBEF-4DFC-B9B4-70C021CB8DF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Unrecovered Annuity Example (cont.)</a:t>
            </a:r>
          </a:p>
        </p:txBody>
      </p:sp>
      <p:pic>
        <p:nvPicPr>
          <p:cNvPr id="5" name="Picture 4" descr="Screen Shot 2019-10-17 at 2.29.1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5" y="4819650"/>
            <a:ext cx="7458075" cy="1028700"/>
          </a:xfrm>
          <a:prstGeom prst="rect">
            <a:avLst/>
          </a:prstGeom>
        </p:spPr>
      </p:pic>
      <p:pic>
        <p:nvPicPr>
          <p:cNvPr id="11" name="Picture 10" descr="Screen Shot 2019-10-17 at 2.38.5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3" y="3257550"/>
            <a:ext cx="2276475" cy="14478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80975" y="3981450"/>
            <a:ext cx="523875" cy="31432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7077075" y="5514975"/>
            <a:ext cx="781050" cy="37147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 descr="Screen Shot 2019-10-17 at 2.57.29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412" y="1819275"/>
            <a:ext cx="5995988" cy="2964641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1171575" y="2771775"/>
            <a:ext cx="2895600" cy="1905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22BDD-37B7-4FDA-A876-8BCBCF34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4792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9-10-17 at 2.43.39 PM.png"/>
          <p:cNvPicPr>
            <a:picLocks noChangeAspect="1"/>
          </p:cNvPicPr>
          <p:nvPr/>
        </p:nvPicPr>
        <p:blipFill>
          <a:blip r:embed="rId3"/>
          <a:srcRect t="21713" b="32690"/>
          <a:stretch>
            <a:fillRect/>
          </a:stretch>
        </p:blipFill>
        <p:spPr>
          <a:xfrm>
            <a:off x="1117271" y="4200525"/>
            <a:ext cx="7588580" cy="10572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00881163-7D5D-40EB-8949-389AF65CD1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Carson’s 1099-R box 2a taxable amount for 2019 is $44,098</a:t>
            </a:r>
          </a:p>
          <a:p>
            <a:r>
              <a:rPr lang="en-US" dirty="0"/>
              <a:t>Carson has a miscellaneous itemized deduction of $19,687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Unrecovered Annuity Example (cont.)</a:t>
            </a:r>
          </a:p>
        </p:txBody>
      </p:sp>
      <p:sp>
        <p:nvSpPr>
          <p:cNvPr id="7" name="Oval 6"/>
          <p:cNvSpPr/>
          <p:nvPr/>
        </p:nvSpPr>
        <p:spPr>
          <a:xfrm>
            <a:off x="5648325" y="4200525"/>
            <a:ext cx="800100" cy="54292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3375" y="4476750"/>
            <a:ext cx="819150" cy="9525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7650" y="3943351"/>
            <a:ext cx="397036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>
                <a:solidFill>
                  <a:srgbClr val="FF0000"/>
                </a:solidFill>
              </a:rPr>
              <a:t>Bogart calculator direction</a:t>
            </a:r>
            <a:r>
              <a:rPr lang="en-US" sz="135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C2A08F2-1613-4D96-A134-81EED9E283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068241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44</a:t>
            </a:fld>
            <a:endParaRPr lang="en-US" altLang="en-US" dirty="0"/>
          </a:p>
        </p:txBody>
      </p:sp>
      <p:sp>
        <p:nvSpPr>
          <p:cNvPr id="94213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following miscellaneous deductions are </a:t>
            </a:r>
            <a:r>
              <a:rPr lang="en-US" altLang="en-US" b="1" dirty="0"/>
              <a:t>out of scope</a:t>
            </a:r>
          </a:p>
          <a:p>
            <a:pPr lvl="1"/>
            <a:r>
              <a:rPr lang="en-US" altLang="en-US" dirty="0"/>
              <a:t>Repayments of income greater than $3,000 </a:t>
            </a:r>
          </a:p>
          <a:p>
            <a:pPr lvl="2"/>
            <a:r>
              <a:rPr lang="en-US" altLang="en-US" b="1" dirty="0"/>
              <a:t>This is a scope change</a:t>
            </a:r>
          </a:p>
          <a:p>
            <a:pPr lvl="1"/>
            <a:r>
              <a:rPr lang="en-US" altLang="en-US" dirty="0"/>
              <a:t>Certain work-related expenses for persons with a disability</a:t>
            </a:r>
          </a:p>
          <a:p>
            <a:pPr lvl="1"/>
            <a:r>
              <a:rPr lang="en-US" altLang="en-US" dirty="0"/>
              <a:t>Certain </a:t>
            </a:r>
            <a:r>
              <a:rPr lang="en-US" altLang="en-US" dirty="0" err="1"/>
              <a:t>Ponzi</a:t>
            </a:r>
            <a:r>
              <a:rPr lang="en-US" altLang="en-US" dirty="0"/>
              <a:t> scheme losses</a:t>
            </a:r>
          </a:p>
          <a:p>
            <a:pPr lvl="1"/>
            <a:r>
              <a:rPr lang="en-US" altLang="en-US" dirty="0"/>
              <a:t>Certain casualties</a:t>
            </a:r>
          </a:p>
        </p:txBody>
      </p:sp>
      <p:sp>
        <p:nvSpPr>
          <p:cNvPr id="3481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Deductions (cont.)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2A1E6-AEC4-4C7E-9578-5F45DA0291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75036032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45</a:t>
            </a:fld>
            <a:endParaRPr lang="en-US" altLang="en-US" dirty="0"/>
          </a:p>
        </p:txBody>
      </p:sp>
      <p:sp>
        <p:nvSpPr>
          <p:cNvPr id="9830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Review with taxpayer to ensure all deductions considered</a:t>
            </a:r>
          </a:p>
          <a:p>
            <a:r>
              <a:rPr lang="en-US" altLang="en-US" dirty="0"/>
              <a:t>Review taxpayer’s documents to ensure all deductions are entered in TaxSlayer</a:t>
            </a:r>
          </a:p>
          <a:p>
            <a:r>
              <a:rPr lang="en-US" altLang="en-US" dirty="0"/>
              <a:t>Compare to prior year’s deductions</a:t>
            </a:r>
          </a:p>
          <a:p>
            <a:r>
              <a:rPr lang="en-US" altLang="en-US" dirty="0"/>
              <a:t>Review for state adjustments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Review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1D3FF-9A26-42D5-9AEE-17E086A2144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53332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46</a:t>
            </a:fld>
            <a:endParaRPr lang="en-US" altLang="en-US" dirty="0"/>
          </a:p>
        </p:txBody>
      </p:sp>
      <p:sp>
        <p:nvSpPr>
          <p:cNvPr id="9933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Explain why itemizing does or does not help</a:t>
            </a:r>
          </a:p>
          <a:p>
            <a:r>
              <a:rPr lang="en-US" altLang="en-US" dirty="0"/>
              <a:t>Explain thresholds </a:t>
            </a:r>
          </a:p>
          <a:p>
            <a:pPr lvl="1"/>
            <a:r>
              <a:rPr lang="en-US" altLang="en-US" dirty="0"/>
              <a:t>Medical expenses exceeding 10% of the taxpayer’s AGI are deductible</a:t>
            </a:r>
          </a:p>
          <a:p>
            <a:pPr lvl="1"/>
            <a:r>
              <a:rPr lang="en-US" altLang="en-US" dirty="0"/>
              <a:t>Changes in tax law</a:t>
            </a:r>
          </a:p>
          <a:p>
            <a:r>
              <a:rPr lang="en-US" altLang="en-US" dirty="0"/>
              <a:t>Remind of need to keep records and receipts</a:t>
            </a:r>
          </a:p>
          <a:p>
            <a:endParaRPr lang="en-US" altLang="en-US" dirty="0"/>
          </a:p>
        </p:txBody>
      </p:sp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with Taxpayer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74838-1137-4A7E-A42E-61BC195C901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116417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6ip5jGL4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427" y="1827412"/>
            <a:ext cx="3777199" cy="377719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1163-7D5D-40EB-8949-389AF65CD1E7}" type="slidenum">
              <a:rPr lang="en-US" altLang="en-US" smtClean="0"/>
              <a:pPr/>
              <a:t>47</a:t>
            </a:fld>
            <a:endParaRPr lang="en-US" alt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Itemized Deductions</a:t>
            </a:r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3212907" y="2867324"/>
            <a:ext cx="2087761" cy="21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endParaRPr lang="en-US" altLang="en-US" sz="788" b="0" dirty="0"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100358" name="Text Box 5"/>
          <p:cNvSpPr txBox="1">
            <a:spLocks noChangeArrowheads="1"/>
          </p:cNvSpPr>
          <p:nvPr/>
        </p:nvSpPr>
        <p:spPr bwMode="auto">
          <a:xfrm>
            <a:off x="1219300" y="2569086"/>
            <a:ext cx="19288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en-US" sz="27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Questions</a:t>
            </a:r>
            <a:r>
              <a:rPr lang="en-US" altLang="en-US" sz="2025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00359" name="Text Box 6"/>
          <p:cNvSpPr txBox="1">
            <a:spLocks noChangeArrowheads="1"/>
          </p:cNvSpPr>
          <p:nvPr/>
        </p:nvSpPr>
        <p:spPr bwMode="auto">
          <a:xfrm>
            <a:off x="5598266" y="3731203"/>
            <a:ext cx="21859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en-US" sz="27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Comments?</a:t>
            </a:r>
            <a:endParaRPr lang="en-US" altLang="en-US" sz="2400" dirty="0">
              <a:solidFill>
                <a:srgbClr val="00000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D956FF-775F-4865-A7E0-A2051ACE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622760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State Purposes, Maybe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Deductions</a:t>
            </a:r>
            <a:br>
              <a:rPr lang="en-US" dirty="0"/>
            </a:br>
            <a:r>
              <a:rPr lang="en-US" dirty="0"/>
              <a:t>(old subject to 2% of AGI)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EF8E7-869A-424A-B74D-CB94C38029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81B1-0F43-4BD0-8773-1A747D966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162DE-B732-4029-8880-D34E7EC03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307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49</a:t>
            </a:fld>
            <a:endParaRPr lang="en-US" altLang="en-US" dirty="0"/>
          </a:p>
        </p:txBody>
      </p:sp>
      <p:sp>
        <p:nvSpPr>
          <p:cNvPr id="8806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Unreimbursed employee expenses</a:t>
            </a:r>
          </a:p>
          <a:p>
            <a:pPr lvl="1"/>
            <a:r>
              <a:rPr lang="en-US" altLang="en-US" dirty="0"/>
              <a:t>Uniforms, job hunting, union dues, etc.</a:t>
            </a:r>
          </a:p>
          <a:p>
            <a:pPr lvl="1"/>
            <a:r>
              <a:rPr lang="en-US" altLang="en-US" dirty="0"/>
              <a:t>Use Form 2106 for mileage at standard rate or travel</a:t>
            </a:r>
          </a:p>
          <a:p>
            <a:pPr lvl="1"/>
            <a:r>
              <a:rPr lang="en-US" dirty="0"/>
              <a:t>Business entertainment</a:t>
            </a:r>
          </a:p>
          <a:p>
            <a:pPr lvl="1"/>
            <a:r>
              <a:rPr lang="en-US" dirty="0"/>
              <a:t>Work related education (if not claimed for Lifetime Learning credit)</a:t>
            </a:r>
          </a:p>
          <a:p>
            <a:r>
              <a:rPr lang="en-US" dirty="0"/>
              <a:t>Special rules apply for performing artists – </a:t>
            </a:r>
            <a:r>
              <a:rPr lang="en-US" b="1" dirty="0"/>
              <a:t>out of scope</a:t>
            </a:r>
          </a:p>
        </p:txBody>
      </p:sp>
      <p:sp>
        <p:nvSpPr>
          <p:cNvPr id="88066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Unreimbursed Employee Expenses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5BEDF-7A05-4836-89A3-1DD39FEA825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33898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F1B349F-43F7-449D-8FA1-8A537AAC36B8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Intake/Interview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653" y="3713305"/>
            <a:ext cx="7869655" cy="1601647"/>
          </a:xfrm>
        </p:spPr>
        <p:txBody>
          <a:bodyPr/>
          <a:lstStyle/>
          <a:p>
            <a:r>
              <a:rPr lang="en-US" altLang="en-US" dirty="0"/>
              <a:t>Verify taxable income after standard deduction before itemizing</a:t>
            </a:r>
          </a:p>
          <a:p>
            <a:pPr lvl="1"/>
            <a:r>
              <a:rPr lang="en-US" altLang="en-US" dirty="0"/>
              <a:t>State return may benefit from itemized deductions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2289909"/>
            <a:ext cx="7997496" cy="92807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rot="16200000" flipV="1">
            <a:off x="1166338" y="3405663"/>
            <a:ext cx="796592" cy="654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7554FC-87DB-43FA-8C03-F5E4C288EC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094048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50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To produce or collect income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Investment management fees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Investment training – but not on cruise ships</a:t>
            </a:r>
          </a:p>
          <a:p>
            <a:pPr>
              <a:lnSpc>
                <a:spcPct val="110000"/>
              </a:lnSpc>
            </a:pPr>
            <a:r>
              <a:rPr lang="en-US" dirty="0"/>
              <a:t>Manage or maintain income-producing property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Safe deposit box holding securities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IRA trustee fee when paid outside of IRA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If paid within IRA,</a:t>
            </a:r>
            <a:r>
              <a:rPr lang="en-US" b="1" dirty="0"/>
              <a:t> not </a:t>
            </a:r>
            <a:r>
              <a:rPr lang="en-US" dirty="0"/>
              <a:t>deductible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the Production of (Taxable) Income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759CDE-C249-4A93-88E8-7860DC0C94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49046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51</a:t>
            </a:fld>
            <a:endParaRPr lang="en-US" altLang="en-US" dirty="0"/>
          </a:p>
        </p:txBody>
      </p:sp>
      <p:sp>
        <p:nvSpPr>
          <p:cNvPr id="92165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Cost to produce or collect taxable income, example: legal fees to obtain social security benefits (e.g. survivor benefits)</a:t>
            </a:r>
          </a:p>
          <a:p>
            <a:pPr lvl="1"/>
            <a:r>
              <a:rPr lang="en-US" altLang="en-US" dirty="0"/>
              <a:t>Deductible to the extent the income is taxable</a:t>
            </a:r>
          </a:p>
          <a:p>
            <a:pPr lvl="1"/>
            <a:r>
              <a:rPr lang="en-US" altLang="en-US" dirty="0"/>
              <a:t>If 85% of social security benefit is taxable, 85% of legal fee is deductible</a:t>
            </a:r>
          </a:p>
          <a:p>
            <a:pPr lvl="1"/>
            <a:r>
              <a:rPr lang="en-US" altLang="en-US" dirty="0"/>
              <a:t>If none of social security benefit is taxable, none of the legal fee is deductible</a:t>
            </a:r>
          </a:p>
        </p:txBody>
      </p:sp>
      <p:sp>
        <p:nvSpPr>
          <p:cNvPr id="3379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Production of Income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20CFB-2743-4ED5-9956-9064D0C081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29940870"/>
      </p:ext>
    </p:extLst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52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determine, contest, pay or claim a refund of any tax</a:t>
            </a:r>
          </a:p>
          <a:p>
            <a:pPr lvl="1"/>
            <a:r>
              <a:rPr lang="en-US" dirty="0"/>
              <a:t>Credit card service fee when paying tax by credit card</a:t>
            </a:r>
          </a:p>
          <a:p>
            <a:r>
              <a:rPr lang="en-US" dirty="0"/>
              <a:t>Repayments of previously taxed income of less than $3,000,  e.g. unemployment benefits</a:t>
            </a:r>
          </a:p>
          <a:p>
            <a:r>
              <a:rPr lang="en-US" altLang="en-US" dirty="0"/>
              <a:t>Tax preparation fees</a:t>
            </a:r>
          </a:p>
          <a:p>
            <a:r>
              <a:rPr lang="en-US" altLang="en-US" dirty="0"/>
              <a:t>Loss on termination of traditional or Roth IRA</a:t>
            </a:r>
          </a:p>
          <a:p>
            <a:r>
              <a:rPr lang="en-US" altLang="en-US" dirty="0"/>
              <a:t>Loss on termination of annuity (where annuitant is alive)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2% Miscellaneous Deductions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3C6131-0F9C-499E-AF18-4A43112195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042073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16" y="1938168"/>
            <a:ext cx="3452237" cy="358526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1163-7D5D-40EB-8949-389AF65CD1E7}" type="slidenum">
              <a:rPr lang="en-US" altLang="en-US" smtClean="0"/>
              <a:pPr/>
              <a:t>53</a:t>
            </a:fld>
            <a:endParaRPr lang="en-US" alt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Miscellaneous Deductions</a:t>
            </a:r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3212907" y="2867324"/>
            <a:ext cx="2087761" cy="21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endParaRPr lang="en-US" altLang="en-US" sz="788" b="0" dirty="0"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100358" name="Text Box 5"/>
          <p:cNvSpPr txBox="1">
            <a:spLocks noChangeArrowheads="1"/>
          </p:cNvSpPr>
          <p:nvPr/>
        </p:nvSpPr>
        <p:spPr bwMode="auto">
          <a:xfrm>
            <a:off x="1219300" y="2569086"/>
            <a:ext cx="19288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en-US" sz="27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Questions</a:t>
            </a:r>
            <a:r>
              <a:rPr lang="en-US" altLang="en-US" sz="2025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00359" name="Text Box 6"/>
          <p:cNvSpPr txBox="1">
            <a:spLocks noChangeArrowheads="1"/>
          </p:cNvSpPr>
          <p:nvPr/>
        </p:nvSpPr>
        <p:spPr bwMode="auto">
          <a:xfrm>
            <a:off x="5554571" y="3731203"/>
            <a:ext cx="21859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None/>
            </a:pPr>
            <a:r>
              <a:rPr lang="en-US" altLang="en-US" sz="2700" dirty="0">
                <a:solidFill>
                  <a:srgbClr val="000000"/>
                </a:solidFill>
                <a:ea typeface="SimSun" pitchFamily="2" charset="-122"/>
                <a:cs typeface="Calibri" panose="020F0502020204030204" pitchFamily="34" charset="0"/>
              </a:rPr>
              <a:t>Comments?</a:t>
            </a:r>
            <a:endParaRPr lang="en-US" altLang="en-US" sz="2400" dirty="0">
              <a:solidFill>
                <a:srgbClr val="000000"/>
              </a:solidFill>
              <a:ea typeface="SimSun" pitchFamily="2" charset="-122"/>
              <a:cs typeface="Calibri" panose="020F050202020403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2CAB6-C47C-43D1-8AC0-5C677C26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0108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14341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Medical or dental expenses</a:t>
            </a:r>
          </a:p>
          <a:p>
            <a:r>
              <a:rPr lang="en-US" altLang="en-US" dirty="0"/>
              <a:t>Taxes</a:t>
            </a:r>
          </a:p>
          <a:p>
            <a:r>
              <a:rPr lang="en-US" altLang="en-US" dirty="0"/>
              <a:t>Interest </a:t>
            </a:r>
          </a:p>
          <a:p>
            <a:r>
              <a:rPr lang="en-US" altLang="en-US" dirty="0"/>
              <a:t>Gifts to charity</a:t>
            </a:r>
          </a:p>
          <a:p>
            <a:r>
              <a:rPr lang="en-US" altLang="en-US" dirty="0"/>
              <a:t>Casualty and theft losses – </a:t>
            </a:r>
            <a:r>
              <a:rPr lang="en-US" altLang="en-US" b="1" dirty="0"/>
              <a:t>out of scope</a:t>
            </a:r>
          </a:p>
          <a:p>
            <a:r>
              <a:rPr lang="en-US" altLang="en-US" dirty="0"/>
              <a:t>Miscellaneous deductions</a:t>
            </a:r>
          </a:p>
        </p:txBody>
      </p:sp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Possible Itemized Deductions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65D0FB-06AB-42EA-8115-4901E187095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451064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638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Refer individuals with the following to paid preparer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Investment interest expense, e.g. margin interest on brokerage statement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Charitable contribution carryover from a prior year 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or created in the current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Noncash donations exceeding $5,000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Vehicle donation exceeding $500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Casualties or theft losses</a:t>
            </a:r>
          </a:p>
          <a:p>
            <a:pPr lvl="1">
              <a:lnSpc>
                <a:spcPct val="110000"/>
              </a:lnSpc>
            </a:pPr>
            <a:endParaRPr lang="en-US" altLang="en-US" dirty="0"/>
          </a:p>
          <a:p>
            <a:pPr lvl="1"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Limitations on Scope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11111" y="1736128"/>
            <a:ext cx="1574747" cy="3104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Scope Manual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442D5-747D-4FCE-8CD8-169313979A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3592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expenses include </a:t>
            </a:r>
          </a:p>
          <a:p>
            <a:pPr lvl="1"/>
            <a:r>
              <a:rPr lang="en-US" dirty="0"/>
              <a:t>Diagnosis, cure, mitigation, treatment, or prevention of disease</a:t>
            </a:r>
          </a:p>
          <a:p>
            <a:pPr lvl="1"/>
            <a:r>
              <a:rPr lang="en-US" dirty="0"/>
              <a:t>Treatments affecting any part or function of body</a:t>
            </a:r>
          </a:p>
          <a:p>
            <a:pPr lvl="1"/>
            <a:r>
              <a:rPr lang="en-US" dirty="0"/>
              <a:t>Equipment, supplies, and diagnostic devices</a:t>
            </a:r>
          </a:p>
          <a:p>
            <a:pPr lvl="1"/>
            <a:r>
              <a:rPr lang="en-US" dirty="0"/>
              <a:t>Premiums for insurance that covers medical care</a:t>
            </a:r>
          </a:p>
          <a:p>
            <a:pPr lvl="1"/>
            <a:r>
              <a:rPr lang="en-US" dirty="0"/>
              <a:t>Long-term care insurance premiums (limited)</a:t>
            </a:r>
          </a:p>
          <a:p>
            <a:pPr lvl="1"/>
            <a:r>
              <a:rPr lang="en-US" dirty="0"/>
              <a:t>Transportation/travel to get medical care</a:t>
            </a:r>
          </a:p>
          <a:p>
            <a:pPr lvl="1"/>
            <a:r>
              <a:rPr lang="en-US" dirty="0"/>
              <a:t>Home improvements needed for mobility or medical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Find list of items included or not included in Pub 4012, Tab F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Medical Expenses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11111" y="1736128"/>
            <a:ext cx="1574747" cy="3104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4012 Tab F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2F93A-2830-416A-AABA-F358259B40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1671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2DD6A227-380E-4867-A6C8-E32B265C5069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Not all “medical” expenses qualify </a:t>
            </a:r>
          </a:p>
          <a:p>
            <a:r>
              <a:rPr lang="en-US" altLang="en-US" dirty="0"/>
              <a:t>Examples of not qualified expenses:</a:t>
            </a:r>
          </a:p>
          <a:p>
            <a:pPr lvl="1"/>
            <a:r>
              <a:rPr lang="en-US" altLang="en-US" dirty="0"/>
              <a:t>Cosmetic surgery</a:t>
            </a:r>
          </a:p>
          <a:p>
            <a:pPr lvl="1"/>
            <a:r>
              <a:rPr lang="en-US" altLang="en-US" dirty="0"/>
              <a:t>Funeral or burial expenses</a:t>
            </a:r>
          </a:p>
          <a:p>
            <a:pPr lvl="1"/>
            <a:r>
              <a:rPr lang="en-US" altLang="en-US" dirty="0"/>
              <a:t>Nonprescription drugs, except insulin or over-the-counter drugs with prescription</a:t>
            </a:r>
          </a:p>
          <a:p>
            <a:pPr lvl="1"/>
            <a:r>
              <a:rPr lang="en-US" altLang="en-US" dirty="0"/>
              <a:t>Weight loss program </a:t>
            </a:r>
            <a:r>
              <a:rPr lang="en-US" altLang="en-US" b="1" dirty="0"/>
              <a:t>not</a:t>
            </a:r>
            <a:r>
              <a:rPr lang="en-US" altLang="en-US" dirty="0"/>
              <a:t> prescribed</a:t>
            </a:r>
          </a:p>
          <a:p>
            <a:pPr lvl="1"/>
            <a:r>
              <a:rPr lang="en-US" altLang="en-US" dirty="0"/>
              <a:t>Diet food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Expenses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170C4-CFA6-4F73-B53F-D846D1ED666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50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13</TotalTime>
  <Words>3118</Words>
  <Application>Microsoft Office PowerPoint</Application>
  <PresentationFormat>On-screen Show (4:3)</PresentationFormat>
  <Paragraphs>630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Cambria</vt:lpstr>
      <vt:lpstr>Times New Roman</vt:lpstr>
      <vt:lpstr>Wingdings</vt:lpstr>
      <vt:lpstr>Default Theme</vt:lpstr>
      <vt:lpstr>Itemized Deductions</vt:lpstr>
      <vt:lpstr>Lesson Topics</vt:lpstr>
      <vt:lpstr>Deductions </vt:lpstr>
      <vt:lpstr>Married Filing Separately</vt:lpstr>
      <vt:lpstr>Intake/Interview</vt:lpstr>
      <vt:lpstr>Possible Itemized Deductions</vt:lpstr>
      <vt:lpstr>Limitations on Scope</vt:lpstr>
      <vt:lpstr>Medical Expenses</vt:lpstr>
      <vt:lpstr>Medical Expenses </vt:lpstr>
      <vt:lpstr>Medical Expenses</vt:lpstr>
      <vt:lpstr>Medical Expenses</vt:lpstr>
      <vt:lpstr>Medical Deduction Quiz</vt:lpstr>
      <vt:lpstr>Deductible Taxes</vt:lpstr>
      <vt:lpstr>Deductible Taxes</vt:lpstr>
      <vt:lpstr>State and Local Taxes</vt:lpstr>
      <vt:lpstr>State and Local Taxes</vt:lpstr>
      <vt:lpstr>State Sales Tax</vt:lpstr>
      <vt:lpstr>Deductible Taxes</vt:lpstr>
      <vt:lpstr>Other Deductible Taxes</vt:lpstr>
      <vt:lpstr>Nondeductible Taxes</vt:lpstr>
      <vt:lpstr>Home Mortgage Interest Deduction</vt:lpstr>
      <vt:lpstr>Home Mortgage Interest – New Debt</vt:lpstr>
      <vt:lpstr>Home Mortgage Interest Deduction</vt:lpstr>
      <vt:lpstr>Home Equity Debt</vt:lpstr>
      <vt:lpstr>Private Mortgage Insurance (PMI)</vt:lpstr>
      <vt:lpstr>Reverse Mortgages</vt:lpstr>
      <vt:lpstr>Nondeductible Items</vt:lpstr>
      <vt:lpstr>Gifts to Charity </vt:lpstr>
      <vt:lpstr>Gifts to Charity – Required Documentation </vt:lpstr>
      <vt:lpstr>Gifts to Charity – Required Documentation  </vt:lpstr>
      <vt:lpstr>Gifts to Charity</vt:lpstr>
      <vt:lpstr>Gifts to Charity</vt:lpstr>
      <vt:lpstr>Gifts to Charity</vt:lpstr>
      <vt:lpstr>Gifts to Charity </vt:lpstr>
      <vt:lpstr>Gifts to Charity – Limits</vt:lpstr>
      <vt:lpstr>Non-Cash Contributions More than $500</vt:lpstr>
      <vt:lpstr>Nondeductible Contributions</vt:lpstr>
      <vt:lpstr>Nondeductible Contributions (cont.)</vt:lpstr>
      <vt:lpstr>Miscellaneous Deductions</vt:lpstr>
      <vt:lpstr>Miscellaneous Deductions (cont.)</vt:lpstr>
      <vt:lpstr>Unrecovered Annuity Example</vt:lpstr>
      <vt:lpstr>Unrecovered Annuity Example (cont.)</vt:lpstr>
      <vt:lpstr>Unrecovered Annuity Example (cont.)</vt:lpstr>
      <vt:lpstr>Miscellaneous Deductions (cont.)</vt:lpstr>
      <vt:lpstr>Quality Review</vt:lpstr>
      <vt:lpstr>Summary with Taxpayer</vt:lpstr>
      <vt:lpstr>Itemized Deductions</vt:lpstr>
      <vt:lpstr>Miscellaneous Deductions (old subject to 2% of AGI)</vt:lpstr>
      <vt:lpstr>Unreimbursed Employee Expenses</vt:lpstr>
      <vt:lpstr>For the Production of (Taxable) Income</vt:lpstr>
      <vt:lpstr>For the Production of Income</vt:lpstr>
      <vt:lpstr>Other 2% Miscellaneous Deductions</vt:lpstr>
      <vt:lpstr>Miscellaneous Deductions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2019-11-27T22:04:18Z</dcterms:modified>
</cp:coreProperties>
</file>